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1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90"/>
  </p:normalViewPr>
  <p:slideViewPr>
    <p:cSldViewPr snapToGrid="0" snapToObjects="1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48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91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5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5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08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8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08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8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1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51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Zdg3I2Pso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8D196-519A-F74A-9555-BDDBD5FDB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640080"/>
            <a:ext cx="4013614" cy="2850319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Changes Caused by the Weather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6E27C7-643B-7F40-8782-1C7352637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999288"/>
            <a:ext cx="3659246" cy="234982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Chapter 5</a:t>
            </a:r>
          </a:p>
          <a:p>
            <a:r>
              <a:rPr lang="en-US" sz="18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Lesson 4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ornado on a field">
            <a:extLst>
              <a:ext uri="{FF2B5EF4-FFF2-40B4-BE49-F238E27FC236}">
                <a16:creationId xmlns:a16="http://schemas.microsoft.com/office/drawing/2014/main" id="{CCD06349-F2A6-4722-175D-5BA03092A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19" r="17026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91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08D252-C69A-034E-BED5-9013E7E4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3100" b="1" u="sng">
                <a:solidFill>
                  <a:srgbClr val="FFFFFF"/>
                </a:solidFill>
                <a:latin typeface="American Typewriter" panose="02090604020004020304" pitchFamily="18" charset="77"/>
              </a:rPr>
              <a:t>Thunderstorms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1356-5479-D843-8C9F-14FCBD89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Usually, tornadoes spin off of severe </a:t>
            </a:r>
            <a:r>
              <a:rPr lang="en-US" sz="28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thunderstorms</a:t>
            </a:r>
            <a:r>
              <a:rPr lang="en-US" sz="28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.</a:t>
            </a:r>
          </a:p>
        </p:txBody>
      </p:sp>
      <p:pic>
        <p:nvPicPr>
          <p:cNvPr id="4" name="Picture 3" descr="A road with lightning striking the ground&#10;&#10;Description automatically generated with low confidence">
            <a:extLst>
              <a:ext uri="{FF2B5EF4-FFF2-40B4-BE49-F238E27FC236}">
                <a16:creationId xmlns:a16="http://schemas.microsoft.com/office/drawing/2014/main" id="{98C79C2B-E6DA-A947-8DA3-D1E9A9CD8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633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25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field of grass with blue sky and cloud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532004D2-83A7-8242-8687-60070C734E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69" b="1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C74E6-8A7E-C04F-B065-AE14F460C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US" sz="3600" b="1" u="sng">
                <a:solidFill>
                  <a:srgbClr val="FFFFFF"/>
                </a:solidFill>
                <a:latin typeface="American Typewriter" panose="02090604020004020304" pitchFamily="18" charset="77"/>
              </a:rPr>
              <a:t>Great Plains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B17D-F1C2-4847-B665-6F34B6F14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Tornadoes are common in the </a:t>
            </a:r>
            <a:r>
              <a:rPr lang="en-US" sz="24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Great Plains </a:t>
            </a:r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region of the United States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3472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9A83F-4AB8-0A4B-9B12-9E222121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b="1" u="sng">
                <a:solidFill>
                  <a:srgbClr val="FFFFFF"/>
                </a:solidFill>
                <a:latin typeface="American Typewriter" panose="02090604020004020304" pitchFamily="18" charset="77"/>
              </a:rPr>
              <a:t>Hurricanes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D8A7B-AB3E-0B41-A0D1-2A54C5196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A swirling system of winds, huge walls of clouds, and pounding rain is called a </a:t>
            </a:r>
            <a:r>
              <a:rPr lang="en-US" sz="24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hurricane. </a:t>
            </a:r>
          </a:p>
        </p:txBody>
      </p:sp>
      <p:pic>
        <p:nvPicPr>
          <p:cNvPr id="4" name="Picture 3" descr="A satellite image of a hurricane&#10;&#10;Description automatically generated with medium confidence">
            <a:extLst>
              <a:ext uri="{FF2B5EF4-FFF2-40B4-BE49-F238E27FC236}">
                <a16:creationId xmlns:a16="http://schemas.microsoft.com/office/drawing/2014/main" id="{2A29E03D-E2CD-7C48-AA1F-45C665927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22" r="32053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56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CAF0E3-1087-B145-8830-4009EC94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Hurricanes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34581-A737-8547-83AD-46BEA7269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Hurricanes form over warm </a:t>
            </a:r>
            <a:r>
              <a:rPr lang="en-US" sz="28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oceans.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16974-A582-2E42-962E-1218C2CEB2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25" r="5050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6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road with palm trees on the side&#10;&#10;Description automatically generated with low confidence">
            <a:extLst>
              <a:ext uri="{FF2B5EF4-FFF2-40B4-BE49-F238E27FC236}">
                <a16:creationId xmlns:a16="http://schemas.microsoft.com/office/drawing/2014/main" id="{D51625E8-ABBD-4F41-84C7-0F88E672B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692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BDF9A-6BE9-8B44-876C-51A3FBAC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US" sz="3600" b="1" u="sng">
                <a:solidFill>
                  <a:srgbClr val="FFFFFF"/>
                </a:solidFill>
                <a:latin typeface="American Typewriter" panose="02090604020004020304" pitchFamily="18" charset="77"/>
              </a:rPr>
              <a:t>Hurricanes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01061-32D6-0544-B716-6CDA0D114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Hurricanes are becoming more and more common in some places, possibly because of higher </a:t>
            </a:r>
            <a:r>
              <a:rPr lang="en-US" sz="20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temperatures. </a:t>
            </a:r>
          </a:p>
        </p:txBody>
      </p: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273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156D7-7D55-F640-872F-C06D96582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Landslide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129A7-D90A-4C4B-8C25-6351FADE6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Rocks and water-soaked soil move quickly down a hillside during a </a:t>
            </a:r>
            <a:r>
              <a:rPr lang="en-US" sz="24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landslide. </a:t>
            </a:r>
          </a:p>
        </p:txBody>
      </p:sp>
      <p:pic>
        <p:nvPicPr>
          <p:cNvPr id="4" name="Picture 3" descr="A high angle view of a road&#10;&#10;Description automatically generated with low confidence">
            <a:extLst>
              <a:ext uri="{FF2B5EF4-FFF2-40B4-BE49-F238E27FC236}">
                <a16:creationId xmlns:a16="http://schemas.microsoft.com/office/drawing/2014/main" id="{D0EB284C-4297-394B-BBF0-B714A40BD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2" r="8161" b="-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5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92A0E6-F844-8E47-A425-C812F244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b="1" u="sng">
                <a:solidFill>
                  <a:srgbClr val="FFFFFF"/>
                </a:solidFill>
                <a:latin typeface="American Typewriter" panose="02090604020004020304" pitchFamily="18" charset="77"/>
              </a:rPr>
              <a:t>Gravity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A62A1-0F38-FC4A-AC22-1089FC6B5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A cause of landslides is </a:t>
            </a:r>
            <a:r>
              <a:rPr lang="en-US" sz="24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gravity</a:t>
            </a:r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, which pulls rocks from high places to low place</a:t>
            </a:r>
            <a:r>
              <a:rPr lang="en-US" dirty="0">
                <a:solidFill>
                  <a:srgbClr val="FFFFFF"/>
                </a:solidFill>
                <a:latin typeface="American Typewriter" panose="02090604020004020304" pitchFamily="18" charset="77"/>
              </a:rPr>
              <a:t>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F10C3-A72D-E94D-810F-DFCD17AD2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59" r="1" b="3914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35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2FE64-BA25-0641-8FEE-C4AAAFCE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b="1" u="sng">
                <a:solidFill>
                  <a:srgbClr val="FFFFFF"/>
                </a:solidFill>
                <a:latin typeface="American Typewriter" panose="02090604020004020304" pitchFamily="18" charset="77"/>
              </a:rPr>
              <a:t>Avalanche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94806-575B-1343-9380-5F5D55A65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Tons of snow and ice move suddenly down a mountain during an </a:t>
            </a:r>
            <a:r>
              <a:rPr lang="en-US" sz="2400" b="1" dirty="0">
                <a:solidFill>
                  <a:srgbClr val="FFFFFF"/>
                </a:solidFill>
                <a:latin typeface="American Typewriter" panose="02090604020004020304" pitchFamily="18" charset="77"/>
              </a:rPr>
              <a:t>avalanche.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5F1C8-19D0-754B-A932-A95E2F56C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7" r="35288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26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4800-7FD6-EB45-AA71-B6B1D2B58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merican Typewriter" panose="02090604020004020304" pitchFamily="18" charset="77"/>
              </a:rPr>
              <a:t>                Exit Question </a:t>
            </a:r>
            <a:br>
              <a:rPr lang="en-US" dirty="0">
                <a:latin typeface="American Typewriter" panose="02090604020004020304" pitchFamily="18" charset="77"/>
              </a:rPr>
            </a:br>
            <a:r>
              <a:rPr lang="en-US" dirty="0">
                <a:latin typeface="American Typewriter" panose="02090604020004020304" pitchFamily="18" charset="77"/>
              </a:rPr>
              <a:t>                   </a:t>
            </a:r>
            <a:r>
              <a:rPr lang="en-US" sz="4000" dirty="0">
                <a:latin typeface="American Typewriter" panose="02090604020004020304" pitchFamily="18" charset="77"/>
              </a:rPr>
              <a:t>Critical Thinking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A55F8-C802-CE41-B399-A96076F0B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Write down your answer in sentence form. </a:t>
            </a:r>
          </a:p>
          <a:p>
            <a:pPr marL="0" indent="0">
              <a:buNone/>
            </a:pPr>
            <a:r>
              <a:rPr lang="en-US" sz="5400" dirty="0"/>
              <a:t>Which do you think causes more damage to earth: too much water or not enough water?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895B0-B67A-0241-ACEA-2BD2C3FB7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388" y="190082"/>
            <a:ext cx="4051612" cy="164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2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70738-85EF-864D-B4B7-1B493B9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b="1" u="sng">
                <a:solidFill>
                  <a:srgbClr val="FFFFFF"/>
                </a:solidFill>
                <a:latin typeface="American Typewriter" panose="02090604020004020304" pitchFamily="18" charset="77"/>
              </a:rPr>
              <a:t>SHARING!!!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A9352-5208-3242-BB60-F83C4BD3F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Too much water cause more damage due to flooding and landslides. </a:t>
            </a:r>
          </a:p>
        </p:txBody>
      </p:sp>
      <p:pic>
        <p:nvPicPr>
          <p:cNvPr id="4" name="Picture 3" descr="A boat on the water&#10;&#10;Description automatically generated with low confidence">
            <a:extLst>
              <a:ext uri="{FF2B5EF4-FFF2-40B4-BE49-F238E27FC236}">
                <a16:creationId xmlns:a16="http://schemas.microsoft.com/office/drawing/2014/main" id="{6C818D35-1FDC-DF4A-955F-ABFEB8F78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22" r="23612" b="1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18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DD5BD-E12D-5341-81B5-28A296790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merican Typewriter" panose="02090604020004020304" pitchFamily="18" charset="77"/>
              </a:rPr>
              <a:t>Questions!!!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7454-D6B7-4845-9113-3ACD49E43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merican Typewriter" panose="02090604020004020304" pitchFamily="18" charset="77"/>
              </a:rPr>
              <a:t>Write a question for the following three words that could possibly be answered in today’s lesson. </a:t>
            </a:r>
          </a:p>
          <a:p>
            <a:r>
              <a:rPr lang="en-US" sz="3600" dirty="0">
                <a:latin typeface="American Typewriter" panose="02090604020004020304" pitchFamily="18" charset="77"/>
              </a:rPr>
              <a:t>     </a:t>
            </a:r>
            <a:r>
              <a:rPr lang="en-US" sz="3600" b="1" dirty="0">
                <a:latin typeface="American Typewriter" panose="02090604020004020304" pitchFamily="18" charset="77"/>
              </a:rPr>
              <a:t>Weather      </a:t>
            </a:r>
            <a:r>
              <a:rPr lang="en-US" sz="3600" dirty="0">
                <a:latin typeface="American Typewriter" panose="02090604020004020304" pitchFamily="18" charset="77"/>
              </a:rPr>
              <a:t>    </a:t>
            </a:r>
            <a:r>
              <a:rPr lang="en-US" sz="3600" b="1" dirty="0">
                <a:latin typeface="American Typewriter" panose="02090604020004020304" pitchFamily="18" charset="77"/>
              </a:rPr>
              <a:t>Habitats </a:t>
            </a:r>
            <a:r>
              <a:rPr lang="en-US" sz="3600" dirty="0">
                <a:latin typeface="American Typewriter" panose="02090604020004020304" pitchFamily="18" charset="77"/>
              </a:rPr>
              <a:t>      </a:t>
            </a:r>
            <a:r>
              <a:rPr lang="en-US" sz="3600" b="1" dirty="0">
                <a:latin typeface="American Typewriter" panose="02090604020004020304" pitchFamily="18" charset="77"/>
              </a:rPr>
              <a:t>Landslides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BABA1-428C-CA4F-88ED-7E7EDDB4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4448" y="167748"/>
            <a:ext cx="2921802" cy="16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8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3ECEC8-0F24-45B8-950F-35FC94BC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AA462C-F599-1347-BEEC-A5B0A0869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900" b="1" u="sng">
                <a:latin typeface="American Typewriter" panose="02090604020004020304" pitchFamily="18" charset="77"/>
              </a:rPr>
              <a:t>Questions!!!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EB8C68-FF1B-4849-867B-32D29B19F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797" y="2250460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DF07A-0F6D-C049-9B29-1097B4A50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407436"/>
            <a:ext cx="5023634" cy="346165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merican Typewriter" panose="02090604020004020304" pitchFamily="18" charset="77"/>
              </a:rPr>
              <a:t>Turn to the person next to you and share your questions with each other.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merican Typewriter" panose="02090604020004020304" pitchFamily="18" charset="77"/>
              </a:rPr>
              <a:t>If your question gets answered during our lesson today Miss. Swisher will give you a dollar!!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C10E4-7906-E64A-955D-0985D6AF74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" r="-1" b="-1"/>
          <a:stretch/>
        </p:blipFill>
        <p:spPr>
          <a:xfrm>
            <a:off x="6526110" y="1397319"/>
            <a:ext cx="4945093" cy="38033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B53612E-ADB2-4457-9688-89506397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5846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DE0A9-C0D8-2A4D-B262-EFEC39C2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b="1" u="sng">
                <a:solidFill>
                  <a:srgbClr val="FFFFFF"/>
                </a:solidFill>
                <a:latin typeface="American Typewriter" panose="02090604020004020304" pitchFamily="18" charset="77"/>
              </a:rPr>
              <a:t>Floods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10877-59BB-5A49-93A8-20CFEC2C3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An overflow of water onto land that is normally dry is called a </a:t>
            </a:r>
            <a:r>
              <a:rPr lang="en-US" sz="24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flood</a:t>
            </a:r>
            <a:r>
              <a:rPr lang="en-US" sz="2400" b="1" u="sng" dirty="0">
                <a:solidFill>
                  <a:srgbClr val="FFFFFF"/>
                </a:solidFill>
              </a:rPr>
              <a:t>. </a:t>
            </a:r>
          </a:p>
          <a:p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Floods sometimes even happen here in Bloomsburg. 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</p:txBody>
      </p:sp>
      <p:pic>
        <p:nvPicPr>
          <p:cNvPr id="4" name="Picture 3" descr="A flooded area with buildings and trees&#10;&#10;Description automatically generated with low confidence">
            <a:extLst>
              <a:ext uri="{FF2B5EF4-FFF2-40B4-BE49-F238E27FC236}">
                <a16:creationId xmlns:a16="http://schemas.microsoft.com/office/drawing/2014/main" id="{EC521AD2-4A91-9A42-8F1F-E4457E0E0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7" r="15628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8E843443-415C-4A43-BB16-C9CC5F895AB1}"/>
              </a:ext>
            </a:extLst>
          </p:cNvPr>
          <p:cNvSpPr/>
          <p:nvPr/>
        </p:nvSpPr>
        <p:spPr>
          <a:xfrm rot="20802781">
            <a:off x="2690648" y="5542768"/>
            <a:ext cx="1734206" cy="6799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24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E0DF81-605E-6143-A032-47167DF2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40" y="2226108"/>
            <a:ext cx="3659246" cy="29449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Causes of Floods  </a:t>
            </a:r>
            <a:br>
              <a:rPr lang="en-US" sz="54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br>
              <a:rPr lang="en-US" sz="54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</a:br>
            <a:r>
              <a:rPr lang="en-US" sz="22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Flood waters usually come from heavy </a:t>
            </a:r>
            <a:r>
              <a:rPr lang="en-US" sz="22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rain</a:t>
            </a:r>
            <a:r>
              <a:rPr lang="en-US" sz="22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 or quickly melting snow.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17AF2-4ED6-5245-89E4-33EBB2B0C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87556" y="4246141"/>
            <a:ext cx="137983" cy="4572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800" cap="all" spc="200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4CC0A60-C9EC-C642-90E9-C94927CD9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3" r="11255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69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08574-3E72-A447-8D63-F5AAFD3A9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Affects of Floods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A3CB6-63A8-5E41-8FCF-4293F8FCB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A flood can help the land by depositing rich </a:t>
            </a:r>
            <a:r>
              <a:rPr lang="en-US" sz="24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soil</a:t>
            </a:r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 on it. </a:t>
            </a:r>
          </a:p>
        </p:txBody>
      </p:sp>
      <p:pic>
        <p:nvPicPr>
          <p:cNvPr id="5" name="Picture 4" descr="A field of crops&#10;&#10;Description automatically generated with low confidence">
            <a:extLst>
              <a:ext uri="{FF2B5EF4-FFF2-40B4-BE49-F238E27FC236}">
                <a16:creationId xmlns:a16="http://schemas.microsoft.com/office/drawing/2014/main" id="{8FA17363-EDD6-CD4D-8F15-621020A42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9" r="13907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21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lightning bolt striking a house&#10;&#10;Description automatically generated with low confidence">
            <a:extLst>
              <a:ext uri="{FF2B5EF4-FFF2-40B4-BE49-F238E27FC236}">
                <a16:creationId xmlns:a16="http://schemas.microsoft.com/office/drawing/2014/main" id="{39C6340D-860F-474D-9AEE-8AA6A85271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4" r="1" b="1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CEB86-3EFA-F944-8DBE-19423939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US" sz="36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Fires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2140C-DAFC-9F4B-B68F-4FCEB3F62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A fire can be caused by </a:t>
            </a:r>
            <a:r>
              <a:rPr lang="en-US" sz="24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lightning </a:t>
            </a:r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or other natural sources. </a:t>
            </a:r>
          </a:p>
        </p:txBody>
      </p:sp>
      <p:sp>
        <p:nvSpPr>
          <p:cNvPr id="15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4757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D5946-0BEF-6349-896B-7BF89734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merican Typewriter" panose="02090604020004020304" pitchFamily="18" charset="77"/>
              </a:rPr>
              <a:t>Habitats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DCA5F-AD8A-794F-A66C-FE705D65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9" y="645106"/>
            <a:ext cx="4908453" cy="52477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0AA5-CD7A-7A4A-8579-C27C777FA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>
            <a:normAutofit/>
          </a:bodyPr>
          <a:lstStyle/>
          <a:p>
            <a:r>
              <a:rPr lang="en-US" dirty="0">
                <a:latin typeface="American Typewriter" panose="02090604020004020304" pitchFamily="18" charset="77"/>
              </a:rPr>
              <a:t>Plants and animals may lose their </a:t>
            </a:r>
            <a:r>
              <a:rPr lang="en-US" b="1" u="sng" dirty="0">
                <a:latin typeface="American Typewriter" panose="02090604020004020304" pitchFamily="18" charset="77"/>
              </a:rPr>
              <a:t>habitats</a:t>
            </a:r>
            <a:r>
              <a:rPr lang="en-US" dirty="0">
                <a:latin typeface="American Typewriter" panose="02090604020004020304" pitchFamily="18" charset="77"/>
              </a:rPr>
              <a:t> after a fire. </a:t>
            </a:r>
          </a:p>
          <a:p>
            <a:r>
              <a:rPr lang="en-US" dirty="0">
                <a:latin typeface="American Typewriter" panose="02090604020004020304" pitchFamily="18" charset="77"/>
              </a:rPr>
              <a:t>A habitat is a natural home or environment of a plant or animal.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A76026-5689-4584-8D93-D71D739E6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7720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tornado over a road&#10;&#10;Description automatically generated with low confidence">
            <a:extLst>
              <a:ext uri="{FF2B5EF4-FFF2-40B4-BE49-F238E27FC236}">
                <a16:creationId xmlns:a16="http://schemas.microsoft.com/office/drawing/2014/main" id="{76767BD7-8EE8-AB45-B82A-91DC2977B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1" r="1" b="1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F495F-3B52-B242-8EE1-CACC235B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US" sz="3600" b="1" u="sng">
                <a:solidFill>
                  <a:srgbClr val="FFFFFF"/>
                </a:solidFill>
                <a:latin typeface="American Typewriter" panose="02090604020004020304" pitchFamily="18" charset="77"/>
              </a:rPr>
              <a:t>Tornado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D3217-10A7-0F4B-B250-84FCEBFCD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FFFF"/>
                </a:solidFill>
                <a:latin typeface="American Typewriter" panose="02090604020004020304" pitchFamily="18" charset="77"/>
              </a:rPr>
              <a:t>The storm caused by a column of air that spins rapidly is called a </a:t>
            </a:r>
            <a:r>
              <a:rPr lang="en-US" sz="2400" b="1" u="sng" dirty="0">
                <a:solidFill>
                  <a:srgbClr val="FFFFFF"/>
                </a:solidFill>
                <a:latin typeface="American Typewriter" panose="02090604020004020304" pitchFamily="18" charset="77"/>
              </a:rPr>
              <a:t>tornado.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b="1" u="sng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>
              <a:lnSpc>
                <a:spcPct val="110000"/>
              </a:lnSpc>
            </a:pPr>
            <a:r>
              <a:rPr lang="en-US" sz="1600" b="1" u="sng" dirty="0">
                <a:solidFill>
                  <a:srgbClr val="FFFFFF"/>
                </a:solidFill>
                <a:latin typeface="American Typewriter" panose="02090604020004020304" pitchFamily="18" charset="77"/>
                <a:hlinkClick r:id="rId3"/>
              </a:rPr>
              <a:t>https://www.youtube.com/watch?v=RcZdg3I2Pso</a:t>
            </a:r>
            <a:endParaRPr lang="en-US" sz="1600" b="1" u="sng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  <a:p>
            <a:pPr>
              <a:lnSpc>
                <a:spcPct val="110000"/>
              </a:lnSpc>
            </a:pPr>
            <a:endParaRPr lang="en-US" sz="1600" b="1" u="sng" dirty="0">
              <a:solidFill>
                <a:srgbClr val="FFFFFF"/>
              </a:solidFill>
              <a:latin typeface="American Typewriter" panose="02090604020004020304" pitchFamily="18" charset="77"/>
            </a:endParaRPr>
          </a:p>
        </p:txBody>
      </p:sp>
      <p:sp>
        <p:nvSpPr>
          <p:cNvPr id="24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5643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323820"/>
      </a:dk2>
      <a:lt2>
        <a:srgbClr val="E6E8E2"/>
      </a:lt2>
      <a:accent1>
        <a:srgbClr val="A796C6"/>
      </a:accent1>
      <a:accent2>
        <a:srgbClr val="7F83BA"/>
      </a:accent2>
      <a:accent3>
        <a:srgbClr val="8DA6C1"/>
      </a:accent3>
      <a:accent4>
        <a:srgbClr val="7AADB3"/>
      </a:accent4>
      <a:accent5>
        <a:srgbClr val="83AD9F"/>
      </a:accent5>
      <a:accent6>
        <a:srgbClr val="77AF86"/>
      </a:accent6>
      <a:hlink>
        <a:srgbClr val="768A53"/>
      </a:hlink>
      <a:folHlink>
        <a:srgbClr val="7F7F7F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2620CBD9E9D547B9BB7EBCCFEDD714" ma:contentTypeVersion="13" ma:contentTypeDescription="Create a new document." ma:contentTypeScope="" ma:versionID="d75ce1360d778497aebcd9eddc158227">
  <xsd:schema xmlns:xsd="http://www.w3.org/2001/XMLSchema" xmlns:xs="http://www.w3.org/2001/XMLSchema" xmlns:p="http://schemas.microsoft.com/office/2006/metadata/properties" xmlns:ns3="2fe0b559-9c5f-4029-99c4-6e02796bc6e3" xmlns:ns4="2800c042-622a-4f2d-84f5-863c0cd05f56" targetNamespace="http://schemas.microsoft.com/office/2006/metadata/properties" ma:root="true" ma:fieldsID="b92ffdc36db7668f55ee6a3bb13d45a7" ns3:_="" ns4:_="">
    <xsd:import namespace="2fe0b559-9c5f-4029-99c4-6e02796bc6e3"/>
    <xsd:import namespace="2800c042-622a-4f2d-84f5-863c0cd05f5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e0b559-9c5f-4029-99c4-6e02796bc6e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0c042-622a-4f2d-84f5-863c0cd05f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A871E4-9E20-4D06-B079-C13F7A3048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e0b559-9c5f-4029-99c4-6e02796bc6e3"/>
    <ds:schemaRef ds:uri="2800c042-622a-4f2d-84f5-863c0cd05f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4E9532-9A79-4ABE-ADAC-E8A6568D12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396964-89D4-460D-9DB6-47D1FD95D8B8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2800c042-622a-4f2d-84f5-863c0cd05f56"/>
    <ds:schemaRef ds:uri="2fe0b559-9c5f-4029-99c4-6e02796bc6e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112</TotalTime>
  <Words>357</Words>
  <Application>Microsoft Office PowerPoint</Application>
  <PresentationFormat>Widescreen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American Typewriter</vt:lpstr>
      <vt:lpstr>Arial Nova Light</vt:lpstr>
      <vt:lpstr>Bembo</vt:lpstr>
      <vt:lpstr>Calibri</vt:lpstr>
      <vt:lpstr>RetrospectVTI</vt:lpstr>
      <vt:lpstr>Changes Caused by the Weather</vt:lpstr>
      <vt:lpstr>Questions!!!</vt:lpstr>
      <vt:lpstr>Questions!!!</vt:lpstr>
      <vt:lpstr>Floods</vt:lpstr>
      <vt:lpstr>Causes of Floods    Flood waters usually come from heavy rain or quickly melting snow. </vt:lpstr>
      <vt:lpstr>Affects of Floods </vt:lpstr>
      <vt:lpstr>Fires  </vt:lpstr>
      <vt:lpstr>Habitats </vt:lpstr>
      <vt:lpstr>Tornado </vt:lpstr>
      <vt:lpstr>Thunderstorms</vt:lpstr>
      <vt:lpstr>Great Plains </vt:lpstr>
      <vt:lpstr>Hurricanes </vt:lpstr>
      <vt:lpstr>Hurricanes </vt:lpstr>
      <vt:lpstr>Hurricanes </vt:lpstr>
      <vt:lpstr>Landslide </vt:lpstr>
      <vt:lpstr>Gravity</vt:lpstr>
      <vt:lpstr>Avalanche</vt:lpstr>
      <vt:lpstr>                Exit Question                     Critical Thinking </vt:lpstr>
      <vt:lpstr>SHARING!!!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Caused by the Weather</dc:title>
  <dc:creator>Allee M. Swisher</dc:creator>
  <cp:lastModifiedBy>Jane Endress</cp:lastModifiedBy>
  <cp:revision>3</cp:revision>
  <cp:lastPrinted>2022-10-31T02:41:15Z</cp:lastPrinted>
  <dcterms:created xsi:type="dcterms:W3CDTF">2022-10-31T01:06:10Z</dcterms:created>
  <dcterms:modified xsi:type="dcterms:W3CDTF">2022-11-09T17:48:43Z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0x010100122620CBD9E9D547B9BB7EBCCFEDD714</vt:lpwstr>
  </property>
</Properties>
</file>